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6" r:id="rId2"/>
    <p:sldId id="359" r:id="rId3"/>
    <p:sldId id="366" r:id="rId4"/>
    <p:sldId id="357" r:id="rId5"/>
    <p:sldId id="360" r:id="rId6"/>
    <p:sldId id="361" r:id="rId7"/>
    <p:sldId id="362" r:id="rId8"/>
    <p:sldId id="363" r:id="rId9"/>
    <p:sldId id="364" r:id="rId10"/>
    <p:sldId id="3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415"/>
    <a:srgbClr val="00B0F0"/>
    <a:srgbClr val="0091EA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75" d="100"/>
          <a:sy n="75" d="100"/>
        </p:scale>
        <p:origin x="-43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2209800"/>
            <a:ext cx="6400800" cy="1828800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1828800"/>
            <a:ext cx="5486400" cy="2514600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2880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105835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xmlns="" val="46565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04800" y="2133600"/>
            <a:ext cx="84582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r>
              <a:rPr lang="ru-RU" altLang="ko-KR" sz="140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			 </a:t>
            </a:r>
            <a:r>
              <a:rPr lang="ru-RU" altLang="ko-KR" sz="2000" dirty="0">
                <a:solidFill>
                  <a:srgbClr val="C00000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Преимущества </a:t>
            </a:r>
            <a:r>
              <a:rPr lang="ru-RU" altLang="ko-KR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ВПР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v"/>
            </a:pPr>
            <a:r>
              <a:rPr lang="ru-RU" altLang="ko-KR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</a:t>
            </a:r>
            <a:r>
              <a:rPr lang="ru-RU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Единое расписание;</a:t>
            </a:r>
            <a:endParaRPr lang="ru-RU" altLang="ko-KR" sz="2400" dirty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Единые тексты заданий (возможность </a:t>
            </a:r>
            <a:r>
              <a:rPr lang="ru-RU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без ограничений использовать задания в традиционной </a:t>
            </a:r>
            <a:r>
              <a:rPr lang="ru-RU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форме);</a:t>
            </a:r>
            <a:endParaRPr lang="ru-RU" altLang="ko-KR" sz="2400" dirty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altLang="ko-KR" sz="2400" dirty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Единые подходы к оценке результатов обучения в соответствии с действующими требованиями </a:t>
            </a:r>
            <a:r>
              <a:rPr lang="ru-RU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ФГОС;</a:t>
            </a:r>
            <a:endParaRPr lang="ru-RU" altLang="ko-KR" sz="2400" dirty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n-US" altLang="ko-KR" sz="1600" dirty="0" smtClean="0">
              <a:solidFill>
                <a:schemeClr val="tx1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ru-RU" altLang="ko-KR" sz="140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</a:t>
            </a:r>
            <a:endParaRPr lang="en-US" altLang="ko-KR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endParaRPr lang="en-US" altLang="ko-KR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  <a:p>
            <a:pPr algn="just">
              <a:lnSpc>
                <a:spcPct val="160000"/>
              </a:lnSpc>
            </a:pPr>
            <a:r>
              <a:rPr lang="ru-RU" altLang="ko-KR" sz="1400" dirty="0" smtClean="0">
                <a:solidFill>
                  <a:schemeClr val="tx1"/>
                </a:solidFill>
                <a:latin typeface="Arial" charset="0"/>
                <a:ea typeface="굴림" pitchFamily="34" charset="-127"/>
              </a:rPr>
              <a:t> </a:t>
            </a: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838200" y="1143000"/>
            <a:ext cx="7619999" cy="1066800"/>
          </a:xfrm>
          <a:prstGeom prst="roundRect">
            <a:avLst>
              <a:gd name="adj" fmla="val 675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1" lang="ru-RU" altLang="ko-KR" sz="3500" dirty="0" smtClean="0">
                <a:ea typeface="굴림" pitchFamily="34" charset="-127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 (ВПР) – это контрольные работы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различным предметам, проводимые для школьников всей страны.</a:t>
            </a:r>
            <a:endParaRPr kumimoji="1" lang="en-US" altLang="ko-KR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676400"/>
            <a:ext cx="81534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ru-RU" altLang="ko-KR" sz="1600" dirty="0" smtClean="0">
                <a:latin typeface="Arial" charset="0"/>
                <a:ea typeface="굴림" pitchFamily="34" charset="-127"/>
              </a:rPr>
              <a:t> </a:t>
            </a:r>
            <a:r>
              <a:rPr lang="en-US" altLang="ko-KR" sz="1600" dirty="0" smtClean="0">
                <a:latin typeface="Arial" charset="0"/>
                <a:ea typeface="굴림" pitchFamily="34" charset="-127"/>
              </a:rPr>
              <a:t>                                      </a:t>
            </a:r>
            <a:r>
              <a:rPr lang="ru-RU" altLang="ko-KR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Преимущества ВПР</a:t>
            </a:r>
            <a:endParaRPr lang="en-US" altLang="ko-KR" sz="2400" dirty="0" smtClean="0">
              <a:solidFill>
                <a:srgbClr val="C00000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endParaRPr lang="ru-RU" altLang="ko-KR" sz="2400" dirty="0" smtClean="0">
              <a:solidFill>
                <a:srgbClr val="C00000"/>
              </a:solidFill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Многоуровневая </a:t>
            </a:r>
            <a:r>
              <a:rPr lang="ru-RU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аналитика – федеральный, региональный, муниципальный, школьный уровни</a:t>
            </a:r>
            <a:r>
              <a:rPr lang="ru-RU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;</a:t>
            </a:r>
            <a:endParaRPr lang="en-US" altLang="ko-KR" sz="2400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ru-RU" altLang="ko-KR" sz="2400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ru-RU" altLang="ko-KR" sz="2400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Массовость (участие до 95% обучающихся в параллели);</a:t>
            </a:r>
            <a:endParaRPr lang="en-US" altLang="ko-KR" sz="2400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1"/>
            <a:ext cx="6553200" cy="7530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7000" y="2057400"/>
            <a:ext cx="2540000" cy="32366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•Проверочные работы учащиеся пишут в своих школах.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•Продолжительность – от одного до двух уроков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94000" y="2115480"/>
            <a:ext cx="2286000" cy="323664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•На получение аттестата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•На перевод в следующий класс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0" y="2086440"/>
            <a:ext cx="1981200" cy="31785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•Решение о об участии или неучастии в ВПР обучающихся с ОВЗ принимается на уровне школы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24700" y="2119040"/>
            <a:ext cx="2133600" cy="3153160"/>
          </a:xfrm>
          <a:prstGeom prst="roundRect">
            <a:avLst>
              <a:gd name="adj" fmla="val 18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•Учет результатов ВПР по соответствующему предмету при выставлении итоговой отметки принимается на уровне школы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5123520"/>
            <a:ext cx="16002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– это не ЕГЭ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7700" y="1386160"/>
            <a:ext cx="1676400" cy="950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ВПР – НЕ влияют 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5245100"/>
            <a:ext cx="1562100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Обучающиеся с ОВЗ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58100" y="1263650"/>
            <a:ext cx="1371600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>
                <a:solidFill>
                  <a:schemeClr val="bg1"/>
                </a:solidFill>
              </a:rPr>
              <a:t>Итоговая отметка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24700" y="5306740"/>
            <a:ext cx="2133600" cy="14115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выставлять годовые отметки (письмо </a:t>
            </a:r>
            <a:r>
              <a:rPr lang="ru-RU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 февраля 2017 г. № 05-41) </a:t>
            </a: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2743200" y="5294040"/>
            <a:ext cx="2057400" cy="49716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4991100" y="1348060"/>
            <a:ext cx="2133600" cy="770980"/>
          </a:xfrm>
          <a:prstGeom prst="curvedDownArrow">
            <a:avLst>
              <a:gd name="adj1" fmla="val 25000"/>
              <a:gd name="adj2" fmla="val 50000"/>
              <a:gd name="adj3" fmla="val 0"/>
            </a:avLst>
          </a:prstGeom>
          <a:solidFill>
            <a:srgbClr val="00B4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6858000" y="5085420"/>
            <a:ext cx="1600200" cy="533400"/>
          </a:xfrm>
          <a:prstGeom prst="curvedUp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153400" cy="3048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Использование результатов ВПР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13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8200" y="1871743"/>
          <a:ext cx="7543800" cy="4665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644"/>
                <a:gridCol w="4677156"/>
              </a:tblGrid>
              <a:tr h="52966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 использования результатов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112498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Общероссийский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единого образовательного пространства в Российской Федерации, формирование единых ориентиров в оценке результатов обучения, мониторинг введения федеральных государственных стандартов.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006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Региональный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качества образования, формирование программ повышения квалификации учителей.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accent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Управленческие решения  по низким результатам не принимаются!</a:t>
                      </a:r>
                      <a:endParaRPr lang="ru-RU" sz="1600" b="1" dirty="0">
                        <a:solidFill>
                          <a:schemeClr val="accent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770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Самодиагностика, повышение квалификации учителей, повышение информированности обучающихся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их родителей об уровне подготовки школьников.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6006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Родители, школьники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склонностей, проблемных зон, планирование повторения, получение ориентиров для построения образовательных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траекторий.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831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501640" y="1663700"/>
            <a:ext cx="1860560" cy="1079500"/>
          </a:xfrm>
          <a:prstGeom prst="wedgeRect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1640" y="1849507"/>
            <a:ext cx="186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ВПР    2018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63900" y="2017871"/>
            <a:ext cx="2667000" cy="25585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5000" y="2581345"/>
            <a:ext cx="525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4 700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в</a:t>
            </a:r>
          </a:p>
          <a:p>
            <a:pPr lvl="0"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году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280" y="4648200"/>
            <a:ext cx="64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4–6,10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11-е классы</a:t>
            </a:r>
          </a:p>
        </p:txBody>
      </p:sp>
      <p:sp>
        <p:nvSpPr>
          <p:cNvPr id="8" name="Блок-схема: процесс 7"/>
          <p:cNvSpPr/>
          <p:nvPr/>
        </p:nvSpPr>
        <p:spPr>
          <a:xfrm rot="10800000" flipV="1">
            <a:off x="1041400" y="5109865"/>
            <a:ext cx="4191000" cy="1477327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2 943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ВПР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Необъективно в 2018 году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410200" y="5109865"/>
            <a:ext cx="2514600" cy="147732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95950" y="5109865"/>
            <a:ext cx="1943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40 500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всех регионов России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в          ВПР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6705600" y="1371600"/>
            <a:ext cx="2362200" cy="914400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 - 2019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75000" y="1524000"/>
            <a:ext cx="1905000" cy="17526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08100" y="161547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</a:t>
            </a: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7 000 000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Школьников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в 2019 году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95600" y="3276600"/>
            <a:ext cx="2819400" cy="11430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бязательные ВПР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4,5,6, 10 и 11-е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3810000"/>
            <a:ext cx="2171700" cy="251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9800" y="3810000"/>
            <a:ext cx="2209800" cy="2514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895600" y="5562600"/>
            <a:ext cx="2819400" cy="10668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5588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Добровольные ВПР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7-й   и 8-й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3683000" y="4495800"/>
            <a:ext cx="914400" cy="914400"/>
          </a:xfrm>
          <a:prstGeom prst="mathPlu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4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152400" y="1676400"/>
            <a:ext cx="3886200" cy="3657600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даты ВПР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для 4-х классов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назовет неделю, на которой школа обязана провести ВПР. А конкретные дни вы выберете сами. Это экспериментальное расписание с плавающими датами. 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для других классов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даты уточнит.</a:t>
            </a:r>
          </a:p>
          <a:p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4038600" y="1676400"/>
            <a:ext cx="5105400" cy="441960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карты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сможете узнать результаты ВПР каждого школьника. Федеральный институт оценки качества образования подготовит индивидуальные карты с результатами каждого ученика.</a:t>
            </a:r>
          </a:p>
        </p:txBody>
      </p:sp>
    </p:spTree>
    <p:extLst>
      <p:ext uri="{BB962C8B-B14F-4D97-AF65-F5344CB8AC3E}">
        <p14:creationId xmlns:p14="http://schemas.microsoft.com/office/powerpoint/2010/main" xmlns="" val="6395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/>
              <a:t>Всероссийские проверочные работы 2019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2075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64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9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7F7F7F"/>
      </a:accent1>
      <a:accent2>
        <a:srgbClr val="412BE5"/>
      </a:accent2>
      <a:accent3>
        <a:srgbClr val="FFC000"/>
      </a:accent3>
      <a:accent4>
        <a:srgbClr val="FF0000"/>
      </a:accent4>
      <a:accent5>
        <a:srgbClr val="7F7F7F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360</Words>
  <Application>Microsoft Office PowerPoint</Application>
  <PresentationFormat>Экран (4:3)</PresentationFormat>
  <Paragraphs>111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1_Office Theme</vt:lpstr>
      <vt:lpstr> </vt:lpstr>
      <vt:lpstr>Слайд 2</vt:lpstr>
      <vt:lpstr>Слайд 3</vt:lpstr>
      <vt:lpstr>Особенности проведения </vt:lpstr>
      <vt:lpstr>Использование результатов ВПР 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</cp:lastModifiedBy>
  <cp:revision>281</cp:revision>
  <dcterms:created xsi:type="dcterms:W3CDTF">2012-04-26T17:06:14Z</dcterms:created>
  <dcterms:modified xsi:type="dcterms:W3CDTF">2018-10-25T10:37:15Z</dcterms:modified>
</cp:coreProperties>
</file>